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Copperplate Gothic 32 AB Bold" charset="1" panose="020E0707020206020404"/>
      <p:regular r:id="rId30"/>
    </p:embeddedFont>
    <p:embeddedFont>
      <p:font typeface="Copperplate Gothic 32 AB" charset="1" panose="020E0807020206020404"/>
      <p:regular r:id="rId31"/>
    </p:embeddedFont>
    <p:embeddedFont>
      <p:font typeface="Bebas Neue" charset="1" panose="00000500000000000000"/>
      <p:regular r:id="rId32"/>
    </p:embeddedFont>
    <p:embeddedFont>
      <p:font typeface="Univers Extended" charset="1" panose="020B0605030502020204"/>
      <p:regular r:id="rId33"/>
    </p:embeddedFont>
    <p:embeddedFont>
      <p:font typeface="Univers Extended Bold" charset="1" panose="020B0805030502030204"/>
      <p:regular r:id="rId34"/>
    </p:embeddedFont>
    <p:embeddedFont>
      <p:font typeface="Roboto" charset="1" panose="02000000000000000000"/>
      <p:regular r:id="rId35"/>
    </p:embeddedFont>
    <p:embeddedFont>
      <p:font typeface="Roboto Bold" charset="1" panose="02000000000000000000"/>
      <p:regular r:id="rId36"/>
    </p:embeddedFont>
    <p:embeddedFont>
      <p:font typeface="Bebas Neue Bold" charset="1" panose="020B0606020202050201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U_3rE_Yo.mp4>
</file>

<file path=ppt/media/VAGU_8ryMIw.mp4>
</file>

<file path=ppt/media/aAGBhIfvxqs.m4a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aAGBhIfvxqs.m4a" Type="http://schemas.microsoft.com/office/2007/relationships/media"/><Relationship Id="rId5" Target="../media/aAGBhIfvxqs.m4a" Type="http://schemas.openxmlformats.org/officeDocument/2006/relationships/audio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U_3rE_Yo.mp4" Type="http://schemas.openxmlformats.org/officeDocument/2006/relationships/video"/><Relationship Id="rId4" Target="../media/VAGU_3rE_Yo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GU_8ryMIw.mp4" Type="http://schemas.openxmlformats.org/officeDocument/2006/relationships/video"/><Relationship Id="rId4" Target="../media/VAGU_8ryMIw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7156649" y="3156149"/>
            <a:ext cx="3974702" cy="3974702"/>
          </a:xfrm>
          <a:custGeom>
            <a:avLst/>
            <a:gdLst/>
            <a:ahLst/>
            <a:cxnLst/>
            <a:rect r="r" b="b" t="t" l="l"/>
            <a:pathLst>
              <a:path h="3974702" w="3974702">
                <a:moveTo>
                  <a:pt x="0" y="0"/>
                </a:moveTo>
                <a:lnTo>
                  <a:pt x="3974702" y="0"/>
                </a:lnTo>
                <a:lnTo>
                  <a:pt x="3974702" y="3974702"/>
                </a:lnTo>
                <a:lnTo>
                  <a:pt x="0" y="39747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4"/>
                </p:tgtEl>
              </p:cBhvr>
            </p:cmd>
            <p:audio>
              <p:cMediaNode vol="100000" showWhenStopped="false">
                <p:cTn/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080255" y="3876082"/>
            <a:ext cx="14127490" cy="4114631"/>
          </a:xfrm>
          <a:custGeom>
            <a:avLst/>
            <a:gdLst/>
            <a:ahLst/>
            <a:cxnLst/>
            <a:rect r="r" b="b" t="t" l="l"/>
            <a:pathLst>
              <a:path h="4114631" w="14127490">
                <a:moveTo>
                  <a:pt x="0" y="0"/>
                </a:moveTo>
                <a:lnTo>
                  <a:pt x="14127490" y="0"/>
                </a:lnTo>
                <a:lnTo>
                  <a:pt x="14127490" y="4114632"/>
                </a:lnTo>
                <a:lnTo>
                  <a:pt x="0" y="4114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768672" y="2824059"/>
            <a:ext cx="12221358" cy="1052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Tabela 2: Bancos que não participaram da pesquisa (incluindo motivos de exclusão).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43596" y="971550"/>
            <a:ext cx="5552926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Metodologia da 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Pesquisa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244891" y="3436515"/>
            <a:ext cx="13798217" cy="438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 Teste F de Levene (menor que 5%):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nem todas as variâncias de todos os bancos são iguais.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- Figura 1: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os bancos Itaú, Banco do Brasil, Bradesco e Santander são responsáveis por 85% do valor adicionado de todos os bancos.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- Figura 2: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os bancos HSBC, Citybank, Banrisul e Nordeste se destacam em relação aos demais, que possuem uma mediana abaixo de R$ 1 milhão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7517" y="971550"/>
            <a:ext cx="4100438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DADOS DA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PESQUISA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878492" y="3161780"/>
            <a:ext cx="5471836" cy="5335040"/>
          </a:xfrm>
          <a:custGeom>
            <a:avLst/>
            <a:gdLst/>
            <a:ahLst/>
            <a:cxnLst/>
            <a:rect r="r" b="b" t="t" l="l"/>
            <a:pathLst>
              <a:path h="5335040" w="5471836">
                <a:moveTo>
                  <a:pt x="0" y="0"/>
                </a:moveTo>
                <a:lnTo>
                  <a:pt x="5471835" y="0"/>
                </a:lnTo>
                <a:lnTo>
                  <a:pt x="5471835" y="5335040"/>
                </a:lnTo>
                <a:lnTo>
                  <a:pt x="0" y="53350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867159" y="3161780"/>
            <a:ext cx="5354577" cy="5429228"/>
          </a:xfrm>
          <a:custGeom>
            <a:avLst/>
            <a:gdLst/>
            <a:ahLst/>
            <a:cxnLst/>
            <a:rect r="r" b="b" t="t" l="l"/>
            <a:pathLst>
              <a:path h="5429228" w="5354577">
                <a:moveTo>
                  <a:pt x="0" y="0"/>
                </a:moveTo>
                <a:lnTo>
                  <a:pt x="5354577" y="0"/>
                </a:lnTo>
                <a:lnTo>
                  <a:pt x="5354577" y="5429228"/>
                </a:lnTo>
                <a:lnTo>
                  <a:pt x="0" y="54292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7517" y="971550"/>
            <a:ext cx="4100438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DADOS DA 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PESQUISA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059653" y="2628640"/>
            <a:ext cx="1109514" cy="29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b="true" sz="1700" spc="31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Figura 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89616" y="2628640"/>
            <a:ext cx="1109662" cy="29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b="true" sz="1700" spc="31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Figura 2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33154" y="3617490"/>
            <a:ext cx="13421692" cy="2956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 Grupos Formados: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- Bancos com valores adicionados &gt; R$ 5 milhões: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Itaú, Banco do Brasil, Bradesco, Santander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- Bancos entre R$ 1 e R$ 4,999 milhões: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Banrisul, Citybank, HSBC, Nordeste.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112780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com Segmentação 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dos Grupos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756111" y="3496840"/>
            <a:ext cx="12775778" cy="390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Divisão dos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grupos de pesquisa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Acima de R$ 5 milhões: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Itaú, Banco do Brasil, Bradesco e Santander.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 Entre R$ 1 e 5 milhões: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HSBC, Citybank, Banrisul e Nordeste.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 Abaixo de R$ 1 milhão: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Os demais bancos (não participam do teste ANOVA).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Divisão dos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grupos de pesquisa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87080" y="3458348"/>
            <a:ext cx="11301259" cy="5198579"/>
          </a:xfrm>
          <a:custGeom>
            <a:avLst/>
            <a:gdLst/>
            <a:ahLst/>
            <a:cxnLst/>
            <a:rect r="r" b="b" t="t" l="l"/>
            <a:pathLst>
              <a:path h="5198579" w="11301259">
                <a:moveTo>
                  <a:pt x="0" y="0"/>
                </a:moveTo>
                <a:lnTo>
                  <a:pt x="11301259" y="0"/>
                </a:lnTo>
                <a:lnTo>
                  <a:pt x="11301259" y="5198580"/>
                </a:lnTo>
                <a:lnTo>
                  <a:pt x="0" y="5198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491717" y="2476241"/>
            <a:ext cx="13709228" cy="1210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1"/>
              </a:lnSpc>
            </a:pPr>
            <a:r>
              <a:rPr lang="en-US" sz="2022" spc="22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3 - Teste F de Levene nos bancos com valores adicionados superiores a R$ 5 milhões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Divisão dos grupos de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pesquisa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52911" y="2831068"/>
            <a:ext cx="12775778" cy="5338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4"/>
              </a:lnSpc>
            </a:pP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Acima de R$ 5 milhões</a:t>
            </a:r>
          </a:p>
          <a:p>
            <a:pPr algn="ctr">
              <a:lnSpc>
                <a:spcPts val="3754"/>
              </a:lnSpc>
            </a:pPr>
          </a:p>
          <a:p>
            <a:pPr algn="ctr">
              <a:lnSpc>
                <a:spcPts val="3754"/>
              </a:lnSpc>
            </a:pP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-Teste F de Levene: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Todos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os p-values são acima de 0,05, então o teste ANOVA pode ser feito em todas as categorias.</a:t>
            </a:r>
          </a:p>
          <a:p>
            <a:pPr algn="ctr">
              <a:lnSpc>
                <a:spcPts val="3754"/>
              </a:lnSpc>
            </a:pPr>
          </a:p>
          <a:p>
            <a:pPr algn="ctr">
              <a:lnSpc>
                <a:spcPts val="3754"/>
              </a:lnSpc>
            </a:pP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</a:t>
            </a: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Teste ANOVA: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Rejeita-se a hipótese de igualdade das médias em quase todas as categori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as, com exceção da Rem. Cap. Terc.</a:t>
            </a:r>
          </a:p>
          <a:p>
            <a:pPr algn="ctr">
              <a:lnSpc>
                <a:spcPts val="3754"/>
              </a:lnSpc>
            </a:pPr>
          </a:p>
          <a:p>
            <a:pPr algn="ctr">
              <a:lnSpc>
                <a:spcPts val="3754"/>
              </a:lnSpc>
            </a:pP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</a:t>
            </a:r>
            <a:r>
              <a:rPr lang="en-US" b="true" sz="2422" spc="2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Em todos os casos (menos na exceção),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os pares Itaú e BB, Bradesco e BB possuem os p-values acima de 5%, enquanto o par Bradesco e Santander são abaixo.</a:t>
            </a:r>
          </a:p>
          <a:p>
            <a:pPr algn="ctr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87080" y="2901342"/>
            <a:ext cx="11301259" cy="6356958"/>
          </a:xfrm>
          <a:custGeom>
            <a:avLst/>
            <a:gdLst/>
            <a:ahLst/>
            <a:cxnLst/>
            <a:rect r="r" b="b" t="t" l="l"/>
            <a:pathLst>
              <a:path h="6356958" w="11301259">
                <a:moveTo>
                  <a:pt x="0" y="0"/>
                </a:moveTo>
                <a:lnTo>
                  <a:pt x="11301259" y="0"/>
                </a:lnTo>
                <a:lnTo>
                  <a:pt x="113012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603711" y="2169719"/>
            <a:ext cx="13925077" cy="96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4 - p-valor da ANOVA nos bancos com valores adicionados superiores a R$ 5 milhões</a:t>
            </a:r>
          </a:p>
          <a:p>
            <a:pPr algn="l">
              <a:lnSpc>
                <a:spcPts val="467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87080" y="2901342"/>
            <a:ext cx="11301259" cy="6356958"/>
          </a:xfrm>
          <a:custGeom>
            <a:avLst/>
            <a:gdLst/>
            <a:ahLst/>
            <a:cxnLst/>
            <a:rect r="r" b="b" t="t" l="l"/>
            <a:pathLst>
              <a:path h="6356958" w="11301259">
                <a:moveTo>
                  <a:pt x="0" y="0"/>
                </a:moveTo>
                <a:lnTo>
                  <a:pt x="11301259" y="0"/>
                </a:lnTo>
                <a:lnTo>
                  <a:pt x="113012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603711" y="2169719"/>
            <a:ext cx="13925077" cy="96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4 - p-valor da ANOVA nos bancos com valores adicionados superiores a R$ 5 milhões</a:t>
            </a:r>
          </a:p>
          <a:p>
            <a:pPr algn="l">
              <a:lnSpc>
                <a:spcPts val="467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37154" y="2179080"/>
            <a:ext cx="12775778" cy="7243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Entre R$ 1 e 5 milhões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Teste F de Levene: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Todos os p-values são acima de 0,05, então o teste ANOVA pode ser feito em todas as categorias.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Teste ANOVA: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Rejeita-se a hipótese de igualdade das médias em quase todas as categorias, com exceção do governo.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P-value &gt; 0,05: Banrisul e Nordeste em valor adicionado e pessoal.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HSBC e Citybank em valor adicionado e Rem. Cap. Próp.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P-value &lt; 0,05: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Tanto Nordeste e Citybank, quanto HSBC e Banrisul em valor adicionado e pessoal. Também em todos os casos de Rem. Cap. Terc, e Rem. Cap. Próp. (Esse último com exceção de HSBC e Citybank).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6988636" y="3556881"/>
            <a:ext cx="4039240" cy="3173239"/>
          </a:xfrm>
          <a:custGeom>
            <a:avLst/>
            <a:gdLst/>
            <a:ahLst/>
            <a:cxnLst/>
            <a:rect r="r" b="b" t="t" l="l"/>
            <a:pathLst>
              <a:path h="3173239" w="4039240">
                <a:moveTo>
                  <a:pt x="0" y="0"/>
                </a:moveTo>
                <a:lnTo>
                  <a:pt x="4039241" y="0"/>
                </a:lnTo>
                <a:lnTo>
                  <a:pt x="4039241" y="3173238"/>
                </a:lnTo>
                <a:lnTo>
                  <a:pt x="0" y="3173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729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91151" y="7197682"/>
            <a:ext cx="17105697" cy="681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5"/>
              </a:lnSpc>
            </a:pPr>
            <a:r>
              <a:rPr lang="en-US" sz="4300">
                <a:solidFill>
                  <a:srgbClr val="C6D6D8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QUANTUM</a:t>
            </a:r>
            <a:r>
              <a:rPr lang="en-US" sz="4300">
                <a:solidFill>
                  <a:srgbClr val="C6D6D8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 SOFTWARE DEVELOPMENT</a:t>
            </a:r>
          </a:p>
        </p:txBody>
      </p:sp>
    </p:spTree>
  </p:cSld>
  <p:clrMapOvr>
    <a:masterClrMapping/>
  </p:clrMapOvr>
  <p:transition spd="fast">
    <p:fade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93371" y="3135381"/>
            <a:ext cx="11301259" cy="5735389"/>
          </a:xfrm>
          <a:custGeom>
            <a:avLst/>
            <a:gdLst/>
            <a:ahLst/>
            <a:cxnLst/>
            <a:rect r="r" b="b" t="t" l="l"/>
            <a:pathLst>
              <a:path h="5735389" w="11301259">
                <a:moveTo>
                  <a:pt x="0" y="0"/>
                </a:moveTo>
                <a:lnTo>
                  <a:pt x="11301258" y="0"/>
                </a:lnTo>
                <a:lnTo>
                  <a:pt x="11301258" y="5735389"/>
                </a:lnTo>
                <a:lnTo>
                  <a:pt x="0" y="57353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349711" y="2169719"/>
            <a:ext cx="13925077" cy="96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5:Teste F de Levene nos bancos com valores adicionados entre R$ 1 a R$ 4,99 milhões</a:t>
            </a:r>
          </a:p>
          <a:p>
            <a:pPr algn="l">
              <a:lnSpc>
                <a:spcPts val="467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93371" y="3135381"/>
            <a:ext cx="11301259" cy="5735389"/>
          </a:xfrm>
          <a:custGeom>
            <a:avLst/>
            <a:gdLst/>
            <a:ahLst/>
            <a:cxnLst/>
            <a:rect r="r" b="b" t="t" l="l"/>
            <a:pathLst>
              <a:path h="5735389" w="11301259">
                <a:moveTo>
                  <a:pt x="0" y="0"/>
                </a:moveTo>
                <a:lnTo>
                  <a:pt x="11301258" y="0"/>
                </a:lnTo>
                <a:lnTo>
                  <a:pt x="11301258" y="5735389"/>
                </a:lnTo>
                <a:lnTo>
                  <a:pt x="0" y="57353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349711" y="2169719"/>
            <a:ext cx="13925077" cy="96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5:Teste F de Levene nos bancos com valores adicionados entre R$ 1 a R$ 4,99 milhões</a:t>
            </a:r>
          </a:p>
          <a:p>
            <a:pPr algn="l">
              <a:lnSpc>
                <a:spcPts val="467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Análise dos Resultados da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ANOVA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330721" y="2179080"/>
            <a:ext cx="13613978" cy="7243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Este estudo analisou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 criação e distribuição do valor adicionado por bancos listados na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BOVESPA (2007-2011),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comparando a distribuição de riqueza entre bancos estrangeiros e nacionais através da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Análise de Variância (ANOVA).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iferenças significativas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foram observadas, especialmente nas políticas de remuneração e carga tributária entre os bancos: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-Santander e HSBC adotam estratégias distintas de remuneração para seus funcionários.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 O Santander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apresenta uma carga tributária mais elevada e difere nos quesitos de valor adicionado, remuneração ao capital próprio e impostos, embora seja similar ao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Bradesco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 relação à remuneração ao pessoal.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Conclusões e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Reflexões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330721" y="2976643"/>
            <a:ext cx="13613978" cy="438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HSBC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difere-se na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distribuição de valor ao pessoal, enquanto a remuneração do capital próprio é igual entre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HSBC e Citibank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assim como entre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Banrisul e Banco do Nordeste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-As s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emelhanças entre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Banco Itaú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(privado) e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Banco do Brasil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(público) mostram um alinhamento inesperado na distribuição de valor.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Reflexão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Há uma necessidade urgente de maior alinhamento nas práticas de responsabilidade socioambiental e de maior equidade na distribuição de riqueza entre os bancos no Brasil.</a:t>
            </a:r>
          </a:p>
          <a:p>
            <a:pPr algn="l">
              <a:lnSpc>
                <a:spcPts val="55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0055" y="703629"/>
            <a:ext cx="989307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Reflexões e </a:t>
            </a:r>
            <a:r>
              <a:rPr lang="en-US" sz="2600" spc="982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Implicações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87512" y="1358027"/>
            <a:ext cx="15112975" cy="63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spc="1247">
                <a:solidFill>
                  <a:srgbClr val="FFFFFF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 made with vibe, frequency and joy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898728" y="3303776"/>
            <a:ext cx="7506543" cy="58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 spc="424">
                <a:solidFill>
                  <a:srgbClr val="FFFFFF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 follow us on github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13" id="13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303145"/>
            <a:ext cx="16230600" cy="5680710"/>
          </a:xfrm>
          <a:prstGeom prst="rect">
            <a:avLst/>
          </a:prstGeom>
        </p:spPr>
      </p:pic>
    </p:spTree>
  </p:cSld>
  <p:clrMapOvr>
    <a:masterClrMapping/>
  </p:clrMapOvr>
  <p:transition spd="fast">
    <p:fade/>
  </p:transition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13" id="13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55256" y="3189493"/>
            <a:ext cx="14824453" cy="741222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-4822789" y="606741"/>
            <a:ext cx="17105697" cy="443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800">
                <a:solidFill>
                  <a:srgbClr val="C6D6D8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FABIANA 🚀 CAMPANARI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46930" y="1888377"/>
            <a:ext cx="17105697" cy="443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800">
                <a:solidFill>
                  <a:srgbClr val="C6D6D8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PEDRO VYCTOR ALMEIDA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4633" y="1242320"/>
            <a:ext cx="17105697" cy="443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800">
                <a:solidFill>
                  <a:srgbClr val="C6D6D8"/>
                </a:solidFill>
                <a:latin typeface="Copperplate Gothic 32 AB Bold"/>
                <a:ea typeface="Copperplate Gothic 32 AB Bold"/>
                <a:cs typeface="Copperplate Gothic 32 AB Bold"/>
                <a:sym typeface="Copperplate Gothic 32 AB Bold"/>
              </a:rPr>
              <a:t>GABREL SANTOS</a:t>
            </a:r>
          </a:p>
        </p:txBody>
      </p:sp>
    </p:spTree>
  </p:cSld>
  <p:clrMapOvr>
    <a:masterClrMapping/>
  </p:clrMapOvr>
  <p:transition spd="fast">
    <p:fade/>
  </p:transition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54400" y="2989849"/>
            <a:ext cx="14183767" cy="3164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60"/>
              </a:lnSpc>
            </a:pPr>
            <a:r>
              <a:rPr lang="en-US" sz="3441" spc="454">
                <a:solidFill>
                  <a:srgbClr val="FFFFFF"/>
                </a:solidFill>
                <a:latin typeface="Univers Extended"/>
                <a:ea typeface="Univers Extended"/>
                <a:cs typeface="Univers Extended"/>
                <a:sym typeface="Univers Extended"/>
              </a:rPr>
              <a:t> ANALISE DO VALOR ADICIONADO E DE SUA  </a:t>
            </a:r>
          </a:p>
          <a:p>
            <a:pPr algn="ctr">
              <a:lnSpc>
                <a:spcPts val="8602"/>
              </a:lnSpc>
            </a:pPr>
            <a:r>
              <a:rPr lang="en-US" sz="3441" spc="1083">
                <a:solidFill>
                  <a:srgbClr val="FFFFFF"/>
                </a:solidFill>
                <a:latin typeface="Univers Extended"/>
                <a:ea typeface="Univers Extended"/>
                <a:cs typeface="Univers Extended"/>
                <a:sym typeface="Univers Extended"/>
              </a:rPr>
              <a:t>DISTRIBUIÇÄO NOS</a:t>
            </a:r>
          </a:p>
          <a:p>
            <a:pPr algn="ctr">
              <a:lnSpc>
                <a:spcPts val="10043"/>
              </a:lnSpc>
            </a:pPr>
            <a:r>
              <a:rPr lang="en-US" sz="4759" spc="628">
                <a:solidFill>
                  <a:srgbClr val="FFFFFF"/>
                </a:solidFill>
                <a:latin typeface="Univers Extended"/>
                <a:ea typeface="Univers Extended"/>
                <a:cs typeface="Univers Extended"/>
                <a:sym typeface="Univers Extended"/>
              </a:rPr>
              <a:t>Bancos da </a:t>
            </a:r>
            <a:r>
              <a:rPr lang="en-US" b="true" sz="4759" spc="628">
                <a:solidFill>
                  <a:srgbClr val="FFFFFF"/>
                </a:solidFill>
                <a:latin typeface="Univers Extended Bold"/>
                <a:ea typeface="Univers Extended Bold"/>
                <a:cs typeface="Univers Extended Bold"/>
                <a:sym typeface="Univers Extended Bold"/>
              </a:rPr>
              <a:t>BOVESPA</a:t>
            </a:r>
            <a:r>
              <a:rPr lang="en-US" sz="4759" spc="628">
                <a:solidFill>
                  <a:srgbClr val="FFFFFF"/>
                </a:solidFill>
                <a:latin typeface="Univers Extended"/>
                <a:ea typeface="Univers Extended"/>
                <a:cs typeface="Univers Extended"/>
                <a:sym typeface="Univers Extended"/>
              </a:rPr>
              <a:t> 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346536" y="3944938"/>
            <a:ext cx="13594928" cy="23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500" spc="2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-US" b="true" sz="2500" spc="27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Objetivo:</a:t>
            </a:r>
            <a:r>
              <a:rPr lang="en-US" sz="2500" spc="2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Estudar a geração e distribuição de riqueza entre diferentes grupos nos bancos</a:t>
            </a:r>
          </a:p>
          <a:p>
            <a:pPr algn="ctr">
              <a:lnSpc>
                <a:spcPts val="4030"/>
              </a:lnSpc>
            </a:pPr>
            <a:r>
              <a:rPr lang="en-US" b="true" sz="2600" spc="28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listados.</a:t>
            </a:r>
          </a:p>
          <a:p>
            <a:pPr algn="ctr">
              <a:lnSpc>
                <a:spcPts val="5775"/>
              </a:lnSpc>
            </a:pPr>
          </a:p>
          <a:p>
            <a:pPr algn="ctr">
              <a:lnSpc>
                <a:spcPts val="5775"/>
              </a:lnSpc>
            </a:pPr>
            <a:r>
              <a:rPr lang="en-US" b="true" sz="2500" spc="27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 Descrição: </a:t>
            </a:r>
            <a:r>
              <a:rPr lang="en-US" sz="2500" spc="2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Introdução à DVA e importância para transparência e políticas socioeconômicas.</a:t>
            </a: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2985" y="971550"/>
            <a:ext cx="5348585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133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Motivação do</a:t>
            </a:r>
            <a:r>
              <a:rPr lang="en-US" b="true" sz="2999" spc="1133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Estudo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835747" y="2925763"/>
            <a:ext cx="10765408" cy="578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  <a:r>
              <a:rPr lang="en-US" b="true" sz="2500" spc="27" strike="noStrike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 Pontos Chave:</a:t>
            </a: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  <a:r>
              <a:rPr lang="en-US" b="true" sz="2500" spc="27" strike="noStrike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- Relevância da transparência corporativa.</a:t>
            </a: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  <a:r>
              <a:rPr lang="en-US" b="true" sz="2500" spc="27" strike="noStrike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- Importância da distribuição justa de riqueza.</a:t>
            </a: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  <a:r>
              <a:rPr lang="en-US" b="true" sz="2500" spc="27" strike="noStrike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- Evolução do conceito de responsabilidade socioambiental corporativa.</a:t>
            </a:r>
          </a:p>
          <a:p>
            <a:pPr algn="l" marL="0" indent="0" lvl="0">
              <a:lnSpc>
                <a:spcPts val="5775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3171" y="903971"/>
            <a:ext cx="534821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133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Motivação do </a:t>
            </a:r>
            <a:r>
              <a:rPr lang="en-US" b="true" sz="2999" spc="1133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Estudo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00245" y="3812906"/>
            <a:ext cx="14087510" cy="4384737"/>
          </a:xfrm>
          <a:custGeom>
            <a:avLst/>
            <a:gdLst/>
            <a:ahLst/>
            <a:cxnLst/>
            <a:rect r="r" b="b" t="t" l="l"/>
            <a:pathLst>
              <a:path h="4384737" w="14087510">
                <a:moveTo>
                  <a:pt x="0" y="0"/>
                </a:moveTo>
                <a:lnTo>
                  <a:pt x="14087510" y="0"/>
                </a:lnTo>
                <a:lnTo>
                  <a:pt x="14087510" y="4384738"/>
                </a:lnTo>
                <a:lnTo>
                  <a:pt x="0" y="4384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4102" y="1127809"/>
            <a:ext cx="4635326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Motivação do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Estudo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61844" y="2904857"/>
            <a:ext cx="6164312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 spc="26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Tabela 1 - Classificação dos Stakeholders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528788" y="512802"/>
            <a:ext cx="1344314" cy="1344314"/>
          </a:xfrm>
          <a:custGeom>
            <a:avLst/>
            <a:gdLst/>
            <a:ahLst/>
            <a:cxnLst/>
            <a:rect r="r" b="b" t="t" l="l"/>
            <a:pathLst>
              <a:path h="1344314" w="1344314">
                <a:moveTo>
                  <a:pt x="0" y="0"/>
                </a:moveTo>
                <a:lnTo>
                  <a:pt x="1344314" y="0"/>
                </a:lnTo>
                <a:lnTo>
                  <a:pt x="1344314" y="1344314"/>
                </a:lnTo>
                <a:lnTo>
                  <a:pt x="0" y="1344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606985" y="3379365"/>
            <a:ext cx="13074030" cy="3433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- Descrição: 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Pesquisa quantitativa com análise estatística usando ANOVA e teste de Le</a:t>
            </a: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vene.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- Objetivo dos Testes:</a:t>
            </a:r>
          </a:p>
          <a:p>
            <a:pPr algn="l">
              <a:lnSpc>
                <a:spcPts val="3754"/>
              </a:lnSpc>
            </a:pP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-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Verificar a igualdade das médias de valor adicionado entre os bancos estudados.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- Hipóteses:</a:t>
            </a:r>
            <a:r>
              <a:rPr lang="en-US" sz="2422" spc="2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H0 (médias iguais) e H1 (diferenças significativas).</a:t>
            </a:r>
          </a:p>
          <a:p>
            <a:pPr algn="l">
              <a:lnSpc>
                <a:spcPts val="5595"/>
              </a:lnSpc>
            </a:pPr>
            <a:r>
              <a:rPr lang="en-US" sz="2422" spc="2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</a:t>
            </a: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Stats  tests anova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8967" y="951606"/>
            <a:ext cx="555791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Metodologia da</a:t>
            </a:r>
            <a:r>
              <a:rPr lang="en-US" b="true" sz="2600" spc="982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Pesquis</a:t>
            </a:r>
            <a:r>
              <a:rPr lang="en-US" sz="2600" spc="98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DAGU_zcMG5c</dc:identifier>
  <dcterms:modified xsi:type="dcterms:W3CDTF">2011-08-01T06:04:30Z</dcterms:modified>
  <cp:revision>1</cp:revision>
  <dc:title>Análise do Valor Adicionado e de Sua Distribuição nos Bancos da BOVESPA (2007-2011)</dc:title>
</cp:coreProperties>
</file>

<file path=docProps/thumbnail.jpeg>
</file>